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257" r:id="rId4"/>
    <p:sldId id="331" r:id="rId5"/>
    <p:sldId id="322" r:id="rId6"/>
    <p:sldId id="323" r:id="rId7"/>
    <p:sldId id="324" r:id="rId8"/>
    <p:sldId id="325" r:id="rId9"/>
    <p:sldId id="329" r:id="rId10"/>
    <p:sldId id="332" r:id="rId11"/>
    <p:sldId id="33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C09E57-A095-4246-B4D1-071540C5D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633343-CE8B-40DC-B3D2-69F5C7535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752DFF-AC24-42E1-8F85-155BB810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A4D329-CF84-4A78-9419-C5E6AA49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44F216-7E82-4A38-90A2-F94E2B9B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9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92EC02-ED7E-42CE-B875-0FD269BC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A5F4D98-15A6-4FD0-8CF9-CFA409855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CF1B2A-025F-44E0-A2D2-4323E1757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61C104-ED28-4612-90B5-3B11F2B5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383F25-F352-481F-9543-6E5168AC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2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402B113-315A-4D55-98F3-49903270B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AABC4F9-A673-4737-8F1F-2DA9305F6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8B8E1C-D36A-4BA3-9210-5C37D977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BF33F2-99AB-4A4F-9A3F-C762E5569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452386-3328-4D36-A4C7-64E30639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61396-7AEC-46E8-8B6E-196D831CB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34C49B-1754-4F58-B594-20C45B8D3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71EEDE-535F-40F0-A7F2-9596180C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37EA56-EF72-4A91-8023-A9899BDA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6D4851-7C08-45D9-A39A-36305AE6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0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1332D3-7411-47CE-9400-1CFE5BBD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0F3C70-FF2F-4C8B-8549-31E5CFA6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45F2A5-3948-4A15-B2C9-BA369AEA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B6D30C-CF56-4FE2-B718-BBB32D22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6EDE24-3A5C-414B-B319-5FAE4106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3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DD03AD-7567-4AC0-A1CD-AA77AB5F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0B6A4B-6E8B-4AFE-B4CB-C31B596BF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D0CC914-9821-4944-913D-9AB7436FC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E9A992F-AD6D-4BDA-BFB7-1248300C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C30642-9A93-47BE-95D4-B31616AD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22334D-AFEC-41B2-9755-033B1E3E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0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88294C-0DDD-4EFB-A832-8327DAE3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DAF2DE8-AFFA-49D1-8048-DB49C0C7B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85D2C24-B4B4-455A-8B75-B84EC39C9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479C1A6-031B-4118-B6AD-ABFBFED41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BAE36FC-20FD-42E7-937C-C16C94A0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4DCCA07-5061-4C64-BE75-22AB51CB6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F76671E-F646-48D3-8D58-1A4F456C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ACBC16D-9662-44D9-BF79-6C91C5E5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1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6566FB-EED5-4451-B545-02F8307D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BE77334-188D-4D72-8632-89C33140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B80E0A-E333-4B7D-80E3-0766874B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0A7361-B447-4207-95E5-635ED160C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2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432E023-7EEB-4BD9-833E-E3A7AC18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559FAC8-451E-432E-B15E-203D9984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2971985-218D-4E7A-B802-D84A6C4E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4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8793A9-9156-4217-BECF-B91F63A9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3E6D40-F071-4BED-A0EF-984CD4498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897C46A-DDF9-4479-8951-D174F966D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3A222D-4667-40C1-9B13-51203301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7A6BAC5-9A6A-4202-8988-6F008976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D9CFDE8-40AC-4D50-8AFF-7432B194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81B95A-EB24-40DF-A1BF-735A2EB2A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229AADA-9590-4260-A89D-E7D50EF1E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83A21FA-953F-4B7B-B860-B6965A86E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0F871E-92DF-4B5F-AA75-4E84E171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C716DB3-DB41-4A62-951C-8CAE99E4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6F37DB-4A26-40B4-BA02-175ED3F4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4D72DBE-CA64-462B-A2BC-C38CC85B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ED21244-E4B9-4F64-A4A2-3F6383B0C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A0F514-F1C9-433D-8E71-1D8F50D77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A247-D9F7-4F67-8204-C06D5E2F5D0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558B7C-593D-4466-A768-1421B365C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8458A8-4454-4B93-8BD1-BBD0AF1CF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0806-141E-4107-B62C-355CFED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3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0F9BF50-76BF-4BE6-A763-D01B58A420C5}"/>
              </a:ext>
            </a:extLst>
          </p:cNvPr>
          <p:cNvSpPr txBox="1"/>
          <p:nvPr/>
        </p:nvSpPr>
        <p:spPr>
          <a:xfrm>
            <a:off x="583660" y="1221651"/>
            <a:ext cx="89022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a typeface="Cambria" panose="02040503050406030204" pitchFamily="18" charset="0"/>
              </a:rPr>
              <a:t>Thứ</a:t>
            </a:r>
            <a:r>
              <a:rPr lang="en-US" sz="4000" dirty="0" smtClean="0">
                <a:ea typeface="Cambria" panose="02040503050406030204" pitchFamily="18" charset="0"/>
              </a:rPr>
              <a:t> </a:t>
            </a:r>
            <a:r>
              <a:rPr lang="en-US" sz="4000" dirty="0" err="1" smtClean="0">
                <a:ea typeface="Cambria" panose="02040503050406030204" pitchFamily="18" charset="0"/>
              </a:rPr>
              <a:t>Sáu</a:t>
            </a:r>
            <a:r>
              <a:rPr lang="en-US" sz="4000" dirty="0" smtClean="0">
                <a:ea typeface="Cambria" panose="02040503050406030204" pitchFamily="18" charset="0"/>
              </a:rPr>
              <a:t> </a:t>
            </a:r>
            <a:r>
              <a:rPr lang="en-US" sz="4000" dirty="0" err="1" smtClean="0">
                <a:ea typeface="Cambria" panose="02040503050406030204" pitchFamily="18" charset="0"/>
              </a:rPr>
              <a:t>ngày</a:t>
            </a:r>
            <a:r>
              <a:rPr lang="en-US" sz="4000" dirty="0" smtClean="0">
                <a:ea typeface="Cambria" panose="02040503050406030204" pitchFamily="18" charset="0"/>
              </a:rPr>
              <a:t> </a:t>
            </a:r>
            <a:r>
              <a:rPr lang="en-US" sz="4000" dirty="0" smtClean="0">
                <a:ea typeface="Cambria" panose="02040503050406030204" pitchFamily="18" charset="0"/>
              </a:rPr>
              <a:t>22 </a:t>
            </a:r>
            <a:r>
              <a:rPr lang="en-US" sz="4000" dirty="0" smtClean="0">
                <a:ea typeface="Cambria" panose="02040503050406030204" pitchFamily="18" charset="0"/>
              </a:rPr>
              <a:t>tháng 9 </a:t>
            </a:r>
            <a:r>
              <a:rPr lang="en-US" sz="4000" dirty="0" err="1" smtClean="0">
                <a:ea typeface="Cambria" panose="02040503050406030204" pitchFamily="18" charset="0"/>
              </a:rPr>
              <a:t>năm</a:t>
            </a:r>
            <a:r>
              <a:rPr lang="en-US" sz="4000" dirty="0" smtClean="0">
                <a:ea typeface="Cambria" panose="02040503050406030204" pitchFamily="18" charset="0"/>
              </a:rPr>
              <a:t> </a:t>
            </a:r>
            <a:r>
              <a:rPr lang="en-US" sz="4000" dirty="0" smtClean="0">
                <a:ea typeface="Cambria" panose="02040503050406030204" pitchFamily="18" charset="0"/>
              </a:rPr>
              <a:t>2023</a:t>
            </a:r>
            <a:endParaRPr lang="en-US" sz="4000" dirty="0" smtClean="0">
              <a:ea typeface="Cambria" panose="02040503050406030204" pitchFamily="18" charset="0"/>
            </a:endParaRPr>
          </a:p>
          <a:p>
            <a:pPr algn="ctr"/>
            <a:r>
              <a:rPr lang="en-US" sz="4000" dirty="0" smtClean="0">
                <a:ea typeface="Cambria" panose="02040503050406030204" pitchFamily="18" charset="0"/>
              </a:rPr>
              <a:t>Khoa học</a:t>
            </a:r>
          </a:p>
          <a:p>
            <a:pPr algn="ctr"/>
            <a:r>
              <a:rPr lang="en-US" sz="4000" dirty="0" smtClean="0">
                <a:ea typeface="Cambria" panose="02040503050406030204" pitchFamily="18" charset="0"/>
              </a:rPr>
              <a:t>Từ </a:t>
            </a:r>
            <a:r>
              <a:rPr lang="en-US" sz="4000" dirty="0">
                <a:ea typeface="Cambria" panose="02040503050406030204" pitchFamily="18" charset="0"/>
              </a:rPr>
              <a:t>lúc mới sinh đến tuổi dậy thì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BE1CFAF-BC05-4403-9008-1506ABD76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592" b="89796" l="2649" r="94040">
                        <a14:foregroundMark x1="19868" y1="5612" x2="21523" y2="21939"/>
                        <a14:foregroundMark x1="8609" y1="31122" x2="10927" y2="38776"/>
                        <a14:foregroundMark x1="4636" y1="48469" x2="9603" y2="34694"/>
                        <a14:foregroundMark x1="3642" y1="86735" x2="3642" y2="86735"/>
                        <a14:foregroundMark x1="25497" y1="86224" x2="25497" y2="86224"/>
                        <a14:foregroundMark x1="24172" y1="88776" x2="24172" y2="88776"/>
                        <a14:foregroundMark x1="27815" y1="86224" x2="27815" y2="86224"/>
                        <a14:foregroundMark x1="33444" y1="88776" x2="33444" y2="88776"/>
                        <a14:foregroundMark x1="33444" y1="23980" x2="33444" y2="23980"/>
                        <a14:foregroundMark x1="35430" y1="16327" x2="35430" y2="16327"/>
                        <a14:foregroundMark x1="53974" y1="7653" x2="57616" y2="88265"/>
                        <a14:foregroundMark x1="46026" y1="28061" x2="46026" y2="28061"/>
                        <a14:foregroundMark x1="69536" y1="8673" x2="77815" y2="71939"/>
                        <a14:foregroundMark x1="81457" y1="18878" x2="86093" y2="71429"/>
                        <a14:foregroundMark x1="90728" y1="32653" x2="90728" y2="32653"/>
                        <a14:foregroundMark x1="89735" y1="34694" x2="89735" y2="34694"/>
                        <a14:foregroundMark x1="89073" y1="30612" x2="92053" y2="46429"/>
                        <a14:foregroundMark x1="85762" y1="84184" x2="85762" y2="78061"/>
                        <a14:foregroundMark x1="89073" y1="79592" x2="89073" y2="76020"/>
                        <a14:foregroundMark x1="74503" y1="76531" x2="74503" y2="72449"/>
                        <a14:foregroundMark x1="94040" y1="51531" x2="94040" y2="51531"/>
                        <a14:foregroundMark x1="58609" y1="29082" x2="58609" y2="29082"/>
                        <a14:foregroundMark x1="59934" y1="29082" x2="59934" y2="29082"/>
                        <a14:foregroundMark x1="57947" y1="17347" x2="57947" y2="17347"/>
                        <a14:foregroundMark x1="41391" y1="54592" x2="41391" y2="54592"/>
                        <a14:foregroundMark x1="26159" y1="46429" x2="26159" y2="46429"/>
                        <a14:foregroundMark x1="24172" y1="40816" x2="24172" y2="40816"/>
                        <a14:foregroundMark x1="77815" y1="76531" x2="77815" y2="765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57909" y="4202718"/>
            <a:ext cx="2876951" cy="18671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1B7BCEC-B2A5-4D5F-9987-0601B6FBA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174" b="93789" l="4724" r="89764">
                        <a14:foregroundMark x1="38583" y1="5280" x2="42520" y2="9627"/>
                        <a14:foregroundMark x1="45669" y1="2795" x2="45669" y2="2795"/>
                        <a14:foregroundMark x1="8661" y1="45963" x2="8661" y2="45963"/>
                        <a14:foregroundMark x1="58268" y1="89752" x2="58268" y2="89752"/>
                        <a14:foregroundMark x1="56693" y1="94099" x2="56693" y2="94099"/>
                        <a14:foregroundMark x1="36220" y1="92547" x2="36220" y2="92547"/>
                        <a14:foregroundMark x1="4724" y1="67081" x2="4724" y2="670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61251" y="1626904"/>
            <a:ext cx="1209844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5489681-A882-4F90-A696-72787C58A7E1}"/>
              </a:ext>
            </a:extLst>
          </p:cNvPr>
          <p:cNvSpPr txBox="1"/>
          <p:nvPr/>
        </p:nvSpPr>
        <p:spPr>
          <a:xfrm>
            <a:off x="1070030" y="1930407"/>
            <a:ext cx="10019496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sz="3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Từ lúc mới sinh đến tuổi dậy thì: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3B1413A-CC82-4F18-9703-5E952C353F16}"/>
              </a:ext>
            </a:extLst>
          </p:cNvPr>
          <p:cNvSpPr txBox="1"/>
          <p:nvPr/>
        </p:nvSpPr>
        <p:spPr>
          <a:xfrm>
            <a:off x="1128417" y="2515182"/>
            <a:ext cx="67259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Dưới 3 tuổi: </a:t>
            </a:r>
          </a:p>
          <a:p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+ hoàn toàn phụ thuộc vào cha mẹ</a:t>
            </a:r>
          </a:p>
          <a:p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+ là giai đoạn phát triển nhanh nhất.</a:t>
            </a:r>
          </a:p>
          <a:p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+ có thể tự đi lại, xúc cơm, vui chơi.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5" indent="-457200">
              <a:buFontTx/>
              <a:buChar char="-"/>
            </a:pPr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Từ 3 đến 6 tuổi:</a:t>
            </a:r>
          </a:p>
          <a:p>
            <a:pPr marL="0" lvl="5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+ cơ thể tiếp tục lớn nhanh.</a:t>
            </a:r>
          </a:p>
          <a:p>
            <a:pPr marL="0" lvl="5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+ thích hoạt động.</a:t>
            </a:r>
          </a:p>
          <a:p>
            <a:pPr marL="0" lvl="5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+ bắt đầu biết suy nghĩ.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0F9BF50-76BF-4BE6-A763-D01B58A420C5}"/>
              </a:ext>
            </a:extLst>
          </p:cNvPr>
          <p:cNvSpPr txBox="1"/>
          <p:nvPr/>
        </p:nvSpPr>
        <p:spPr>
          <a:xfrm>
            <a:off x="389105" y="-101310"/>
            <a:ext cx="10856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a typeface="Cambria" panose="02040503050406030204" pitchFamily="18" charset="0"/>
              </a:rPr>
              <a:t>Thứ</a:t>
            </a:r>
            <a:r>
              <a:rPr lang="en-US" sz="4000" dirty="0" smtClean="0">
                <a:ea typeface="Cambria" panose="02040503050406030204" pitchFamily="18" charset="0"/>
              </a:rPr>
              <a:t> </a:t>
            </a:r>
            <a:r>
              <a:rPr lang="en-US" sz="4000" dirty="0" err="1">
                <a:ea typeface="Cambria" panose="02040503050406030204" pitchFamily="18" charset="0"/>
              </a:rPr>
              <a:t>S</a:t>
            </a:r>
            <a:r>
              <a:rPr lang="en-US" sz="4000" dirty="0" err="1" smtClean="0">
                <a:ea typeface="Cambria" panose="02040503050406030204" pitchFamily="18" charset="0"/>
              </a:rPr>
              <a:t>áu</a:t>
            </a:r>
            <a:r>
              <a:rPr lang="en-US" sz="4000" dirty="0" smtClean="0">
                <a:ea typeface="Cambria" panose="02040503050406030204" pitchFamily="18" charset="0"/>
              </a:rPr>
              <a:t> </a:t>
            </a:r>
            <a:r>
              <a:rPr lang="en-US" sz="4000" dirty="0" err="1" smtClean="0">
                <a:ea typeface="Cambria" panose="02040503050406030204" pitchFamily="18" charset="0"/>
              </a:rPr>
              <a:t>ngày</a:t>
            </a:r>
            <a:r>
              <a:rPr lang="en-US" sz="4000" dirty="0" smtClean="0">
                <a:ea typeface="Cambria" panose="02040503050406030204" pitchFamily="18" charset="0"/>
              </a:rPr>
              <a:t> 22 tháng 9 </a:t>
            </a:r>
            <a:r>
              <a:rPr lang="en-US" sz="4000" dirty="0" err="1" smtClean="0">
                <a:ea typeface="Cambria" panose="02040503050406030204" pitchFamily="18" charset="0"/>
              </a:rPr>
              <a:t>năm</a:t>
            </a:r>
            <a:r>
              <a:rPr lang="en-US" sz="4000" dirty="0" smtClean="0">
                <a:ea typeface="Cambria" panose="02040503050406030204" pitchFamily="18" charset="0"/>
              </a:rPr>
              <a:t> 2023</a:t>
            </a:r>
          </a:p>
          <a:p>
            <a:pPr algn="ctr"/>
            <a:r>
              <a:rPr lang="en-US" sz="4000" dirty="0" smtClean="0">
                <a:ea typeface="Cambria" panose="02040503050406030204" pitchFamily="18" charset="0"/>
              </a:rPr>
              <a:t>Khoa học</a:t>
            </a:r>
          </a:p>
          <a:p>
            <a:pPr algn="ctr"/>
            <a:r>
              <a:rPr lang="en-US" sz="4000" dirty="0" smtClean="0">
                <a:ea typeface="Cambria" panose="02040503050406030204" pitchFamily="18" charset="0"/>
              </a:rPr>
              <a:t>Từ </a:t>
            </a:r>
            <a:r>
              <a:rPr lang="en-US" sz="4000" dirty="0">
                <a:ea typeface="Cambria" panose="02040503050406030204" pitchFamily="18" charset="0"/>
              </a:rPr>
              <a:t>lúc mới sinh đến tuổi dậy thì</a:t>
            </a:r>
          </a:p>
        </p:txBody>
      </p:sp>
    </p:spTree>
    <p:extLst>
      <p:ext uri="{BB962C8B-B14F-4D97-AF65-F5344CB8AC3E}">
        <p14:creationId xmlns:p14="http://schemas.microsoft.com/office/powerpoint/2010/main" val="29485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5489681-A882-4F90-A696-72787C58A7E1}"/>
              </a:ext>
            </a:extLst>
          </p:cNvPr>
          <p:cNvSpPr txBox="1"/>
          <p:nvPr/>
        </p:nvSpPr>
        <p:spPr>
          <a:xfrm>
            <a:off x="618528" y="2679451"/>
            <a:ext cx="10767227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Tuổi dậy thì:</a:t>
            </a:r>
            <a:endParaRPr lang="en-US" sz="4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3B1413A-CC82-4F18-9703-5E952C353F16}"/>
              </a:ext>
            </a:extLst>
          </p:cNvPr>
          <p:cNvSpPr txBox="1"/>
          <p:nvPr/>
        </p:nvSpPr>
        <p:spPr>
          <a:xfrm>
            <a:off x="618528" y="3664090"/>
            <a:ext cx="11297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Đây là giai đoạn đặc biệt đối với mỗi con người.</a:t>
            </a:r>
          </a:p>
          <a:p>
            <a:pPr marL="457200" indent="-457200">
              <a:buFontTx/>
              <a:buChar char="-"/>
            </a:pP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Nữ (10 – 15 tuổi):  xuất hiện kinh nguyệt.</a:t>
            </a:r>
          </a:p>
          <a:p>
            <a:pPr marL="457200" indent="-457200">
              <a:buFontTx/>
              <a:buChar char="-"/>
            </a:pP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Nam (13 – 17 tuổi): có hiện tượng xuất tinh.</a:t>
            </a:r>
          </a:p>
          <a:p>
            <a:pPr marL="457200" indent="-457200">
              <a:buFontTx/>
              <a:buChar char="-"/>
            </a:pP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Suy nghĩ, tình cảm thay đổi.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455" y="520511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5" indent="-457200">
              <a:buFontTx/>
              <a:buChar char="-"/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Từ 6 đến 10 tuổi:</a:t>
            </a:r>
          </a:p>
          <a:p>
            <a:pPr marL="0" lvl="5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+ chiều cao tiếp tục tăng.</a:t>
            </a:r>
          </a:p>
          <a:p>
            <a:pPr marL="0" lvl="5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+ trí nhớ, suy nghĩ phát triển.</a:t>
            </a:r>
          </a:p>
          <a:p>
            <a:pPr marL="0" lvl="5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+ hoạt động học là chủ yếu.</a:t>
            </a:r>
          </a:p>
        </p:txBody>
      </p:sp>
    </p:spTree>
    <p:extLst>
      <p:ext uri="{BB962C8B-B14F-4D97-AF65-F5344CB8AC3E}">
        <p14:creationId xmlns:p14="http://schemas.microsoft.com/office/powerpoint/2010/main" val="29528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5489681-A882-4F90-A696-72787C58A7E1}"/>
              </a:ext>
            </a:extLst>
          </p:cNvPr>
          <p:cNvSpPr txBox="1"/>
          <p:nvPr/>
        </p:nvSpPr>
        <p:spPr>
          <a:xfrm>
            <a:off x="618528" y="500453"/>
            <a:ext cx="10767227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giai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triển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lúc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mới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dậy</a:t>
            </a: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3B1413A-CC82-4F18-9703-5E952C353F16}"/>
              </a:ext>
            </a:extLst>
          </p:cNvPr>
          <p:cNvSpPr txBox="1"/>
          <p:nvPr/>
        </p:nvSpPr>
        <p:spPr>
          <a:xfrm>
            <a:off x="521110" y="1524000"/>
            <a:ext cx="1129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ý ở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cột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trái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ý ở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cột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thông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tin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4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E347A04-982F-4D2D-B44D-1AAF14680FBD}"/>
              </a:ext>
            </a:extLst>
          </p:cNvPr>
          <p:cNvSpPr txBox="1"/>
          <p:nvPr/>
        </p:nvSpPr>
        <p:spPr>
          <a:xfrm>
            <a:off x="7012039" y="617423"/>
            <a:ext cx="4795520" cy="1804749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a. Ở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lứa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tục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nhanh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nhưng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lứa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trước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hoạt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động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chạy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nhảy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vui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chơi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bạn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lời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suy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nghĩ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bắt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triển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05DB5F2-146E-43B0-BD94-9AD2888B99AF}"/>
              </a:ext>
            </a:extLst>
          </p:cNvPr>
          <p:cNvSpPr txBox="1"/>
          <p:nvPr/>
        </p:nvSpPr>
        <p:spPr>
          <a:xfrm>
            <a:off x="7012039" y="2588107"/>
            <a:ext cx="4795520" cy="2145268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b. Ở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lứa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phụ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thuộc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hoàn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toàn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bố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mẹ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Nhưng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lên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khá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nhanh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nhất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giai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cuối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lứa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chạy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xúc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cơm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E0F3E91-270C-4EE1-B083-3E20FA629C63}"/>
              </a:ext>
            </a:extLst>
          </p:cNvPr>
          <p:cNvSpPr txBox="1"/>
          <p:nvPr/>
        </p:nvSpPr>
        <p:spPr>
          <a:xfrm>
            <a:off x="7043174" y="5003028"/>
            <a:ext cx="4795520" cy="1464231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c. Ở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lứa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chiều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cao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vẫn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tục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tăng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Hoạt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động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càng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tăng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nhớ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suy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nghĩ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cũng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càng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triển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C055B55-68AB-40A0-8F2B-0CC36AEB29B3}"/>
              </a:ext>
            </a:extLst>
          </p:cNvPr>
          <p:cNvSpPr txBox="1"/>
          <p:nvPr/>
        </p:nvSpPr>
        <p:spPr>
          <a:xfrm>
            <a:off x="1171676" y="910600"/>
            <a:ext cx="2633406" cy="1123712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Dưới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3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AutoNum type="arabicPeriod"/>
            </a:pP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407090D-1E63-4786-87C3-DCDC269DE766}"/>
              </a:ext>
            </a:extLst>
          </p:cNvPr>
          <p:cNvSpPr txBox="1"/>
          <p:nvPr/>
        </p:nvSpPr>
        <p:spPr>
          <a:xfrm>
            <a:off x="1171675" y="2929153"/>
            <a:ext cx="2633407" cy="1123712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3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6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8C90709-BE89-44EE-A545-7F6B278258EC}"/>
              </a:ext>
            </a:extLst>
          </p:cNvPr>
          <p:cNvSpPr txBox="1"/>
          <p:nvPr/>
        </p:nvSpPr>
        <p:spPr>
          <a:xfrm>
            <a:off x="1171676" y="4947707"/>
            <a:ext cx="2633407" cy="1123712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6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10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3D911C6F-F16C-4D82-A9DD-22F41FDFD3B4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3805082" y="1472456"/>
            <a:ext cx="3206957" cy="218828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38FED6A2-F8CF-4EE7-826C-88D6AB94F951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 flipV="1">
            <a:off x="3805082" y="1519798"/>
            <a:ext cx="3206957" cy="19712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2572401A-E775-4838-85F2-ABBD1B0E310E}"/>
              </a:ext>
            </a:extLst>
          </p:cNvPr>
          <p:cNvCxnSpPr>
            <a:cxnSpLocks/>
          </p:cNvCxnSpPr>
          <p:nvPr/>
        </p:nvCxnSpPr>
        <p:spPr>
          <a:xfrm>
            <a:off x="3836217" y="5509564"/>
            <a:ext cx="3175822" cy="473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DBD8D28-0629-416C-84FE-603A9AE08187}"/>
              </a:ext>
            </a:extLst>
          </p:cNvPr>
          <p:cNvSpPr txBox="1"/>
          <p:nvPr/>
        </p:nvSpPr>
        <p:spPr>
          <a:xfrm>
            <a:off x="541430" y="80515"/>
            <a:ext cx="1129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ý ở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cột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trái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ý ở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cột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thông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tin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22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73C079A-A2D5-4F60-AE1A-D3F46897C860}"/>
              </a:ext>
            </a:extLst>
          </p:cNvPr>
          <p:cNvSpPr txBox="1"/>
          <p:nvPr/>
        </p:nvSpPr>
        <p:spPr>
          <a:xfrm>
            <a:off x="618528" y="500453"/>
            <a:ext cx="10796724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Đặc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tầm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dậy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đối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cuộc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đời</a:t>
            </a:r>
            <a:endParaRPr lang="en-US" alt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alt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endParaRPr lang="en-US" alt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05">
            <a:extLst>
              <a:ext uri="{FF2B5EF4-FFF2-40B4-BE49-F238E27FC236}">
                <a16:creationId xmlns="" xmlns:a16="http://schemas.microsoft.com/office/drawing/2014/main" id="{CBE59FD0-F0F3-4B5E-8C9A-60404E5C3A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648200"/>
            <a:ext cx="114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8F42C9A4-4767-44C7-B617-7E656C57F3D1}"/>
              </a:ext>
            </a:extLst>
          </p:cNvPr>
          <p:cNvSpPr/>
          <p:nvPr/>
        </p:nvSpPr>
        <p:spPr>
          <a:xfrm>
            <a:off x="1714500" y="228600"/>
            <a:ext cx="8763000" cy="2362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dậy thì ở con gái thường bắt đầu vào khoảng nào?</a:t>
            </a:r>
            <a:endParaRPr lang="en-US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A9AB3D32-97F6-4983-81DF-017D63CCADB8}"/>
              </a:ext>
            </a:extLst>
          </p:cNvPr>
          <p:cNvSpPr/>
          <p:nvPr/>
        </p:nvSpPr>
        <p:spPr>
          <a:xfrm>
            <a:off x="1878013" y="2743200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Từ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10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đến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15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tuổi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.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A2FF8763-9486-4F5A-9D9B-CB18105F8F07}"/>
              </a:ext>
            </a:extLst>
          </p:cNvPr>
          <p:cNvSpPr/>
          <p:nvPr/>
        </p:nvSpPr>
        <p:spPr>
          <a:xfrm>
            <a:off x="1878013" y="3714750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Từ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13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đến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17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tuổi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21C53AC8-9474-465A-A794-771992F1B115}"/>
              </a:ext>
            </a:extLst>
          </p:cNvPr>
          <p:cNvSpPr/>
          <p:nvPr/>
        </p:nvSpPr>
        <p:spPr>
          <a:xfrm>
            <a:off x="1905000" y="4687888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Từ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10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đến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19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tuổi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A2519D54-0843-469C-A98D-AAD4EF86C5C7}"/>
              </a:ext>
            </a:extLst>
          </p:cNvPr>
          <p:cNvSpPr/>
          <p:nvPr/>
        </p:nvSpPr>
        <p:spPr>
          <a:xfrm>
            <a:off x="1905000" y="5659438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Từ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15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đến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19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tuổi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1DA3A51-B574-46CB-851F-BDE59A2AF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10" y="2525047"/>
            <a:ext cx="1189703" cy="118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7467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05">
            <a:extLst>
              <a:ext uri="{FF2B5EF4-FFF2-40B4-BE49-F238E27FC236}">
                <a16:creationId xmlns="" xmlns:a16="http://schemas.microsoft.com/office/drawing/2014/main" id="{CBE59FD0-F0F3-4B5E-8C9A-60404E5C3A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648200"/>
            <a:ext cx="114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8F42C9A4-4767-44C7-B617-7E656C57F3D1}"/>
              </a:ext>
            </a:extLst>
          </p:cNvPr>
          <p:cNvSpPr/>
          <p:nvPr/>
        </p:nvSpPr>
        <p:spPr>
          <a:xfrm>
            <a:off x="1714500" y="228600"/>
            <a:ext cx="8763000" cy="2362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dậy thì ở con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vi-VN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thường bắt đầu vào khoảng nào?</a:t>
            </a:r>
            <a:endParaRPr lang="en-US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A9AB3D32-97F6-4983-81DF-017D63CCADB8}"/>
              </a:ext>
            </a:extLst>
          </p:cNvPr>
          <p:cNvSpPr/>
          <p:nvPr/>
        </p:nvSpPr>
        <p:spPr>
          <a:xfrm>
            <a:off x="1878013" y="2743200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Từ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10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đến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15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tuổi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.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A2FF8763-9486-4F5A-9D9B-CB18105F8F07}"/>
              </a:ext>
            </a:extLst>
          </p:cNvPr>
          <p:cNvSpPr/>
          <p:nvPr/>
        </p:nvSpPr>
        <p:spPr>
          <a:xfrm>
            <a:off x="1878013" y="3714750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Từ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15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đến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19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tuổi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21C53AC8-9474-465A-A794-771992F1B115}"/>
              </a:ext>
            </a:extLst>
          </p:cNvPr>
          <p:cNvSpPr/>
          <p:nvPr/>
        </p:nvSpPr>
        <p:spPr>
          <a:xfrm>
            <a:off x="1905000" y="4687888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Từ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13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đến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17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tuổi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A2519D54-0843-469C-A98D-AAD4EF86C5C7}"/>
              </a:ext>
            </a:extLst>
          </p:cNvPr>
          <p:cNvSpPr/>
          <p:nvPr/>
        </p:nvSpPr>
        <p:spPr>
          <a:xfrm>
            <a:off x="1905000" y="5659438"/>
            <a:ext cx="83375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Từ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10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đến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19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tuổi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1DA3A51-B574-46CB-851F-BDE59A2AF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4" y="4474036"/>
            <a:ext cx="1189703" cy="118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3198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05">
            <a:extLst>
              <a:ext uri="{FF2B5EF4-FFF2-40B4-BE49-F238E27FC236}">
                <a16:creationId xmlns="" xmlns:a16="http://schemas.microsoft.com/office/drawing/2014/main" id="{CBE59FD0-F0F3-4B5E-8C9A-60404E5C3A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648200"/>
            <a:ext cx="114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8F42C9A4-4767-44C7-B617-7E656C57F3D1}"/>
              </a:ext>
            </a:extLst>
          </p:cNvPr>
          <p:cNvSpPr/>
          <p:nvPr/>
        </p:nvSpPr>
        <p:spPr>
          <a:xfrm>
            <a:off x="1714499" y="345050"/>
            <a:ext cx="9405783" cy="17569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hiệu nào cho biết người con gái đã chính thức bước vào tuổi dậy thì?</a:t>
            </a:r>
            <a:endParaRPr lang="en-US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A9AB3D32-97F6-4983-81DF-017D63CCADB8}"/>
              </a:ext>
            </a:extLst>
          </p:cNvPr>
          <p:cNvSpPr/>
          <p:nvPr/>
        </p:nvSpPr>
        <p:spPr>
          <a:xfrm>
            <a:off x="1838683" y="2209800"/>
            <a:ext cx="928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800" dirty="0">
                <a:solidFill>
                  <a:schemeClr val="lt1"/>
                </a:solidFill>
                <a:cs typeface="+mn-cs"/>
              </a:rPr>
              <a:t>Cơ quan sinh dục phát triển.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A2FF8763-9486-4F5A-9D9B-CB18105F8F07}"/>
              </a:ext>
            </a:extLst>
          </p:cNvPr>
          <p:cNvSpPr/>
          <p:nvPr/>
        </p:nvSpPr>
        <p:spPr>
          <a:xfrm>
            <a:off x="1838684" y="3181350"/>
            <a:ext cx="928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800" dirty="0">
                <a:solidFill>
                  <a:schemeClr val="lt1"/>
                </a:solidFill>
                <a:cs typeface="+mn-cs"/>
              </a:rPr>
              <a:t>Cơ thể phát triển nhanh cả về chiều cao và cân nặng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.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21C53AC8-9474-465A-A794-771992F1B115}"/>
              </a:ext>
            </a:extLst>
          </p:cNvPr>
          <p:cNvSpPr/>
          <p:nvPr/>
        </p:nvSpPr>
        <p:spPr>
          <a:xfrm>
            <a:off x="1865671" y="4154488"/>
            <a:ext cx="9254612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Có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kinh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nguyệt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A2519D54-0843-469C-A98D-AAD4EF86C5C7}"/>
              </a:ext>
            </a:extLst>
          </p:cNvPr>
          <p:cNvSpPr/>
          <p:nvPr/>
        </p:nvSpPr>
        <p:spPr>
          <a:xfrm>
            <a:off x="1865671" y="5126038"/>
            <a:ext cx="9254612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Có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trứng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cá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1DA3A51-B574-46CB-851F-BDE59A2AF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58" y="3936335"/>
            <a:ext cx="1189703" cy="118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6104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05">
            <a:extLst>
              <a:ext uri="{FF2B5EF4-FFF2-40B4-BE49-F238E27FC236}">
                <a16:creationId xmlns="" xmlns:a16="http://schemas.microsoft.com/office/drawing/2014/main" id="{CBE59FD0-F0F3-4B5E-8C9A-60404E5C3A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648200"/>
            <a:ext cx="114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8F42C9A4-4767-44C7-B617-7E656C57F3D1}"/>
              </a:ext>
            </a:extLst>
          </p:cNvPr>
          <p:cNvSpPr/>
          <p:nvPr/>
        </p:nvSpPr>
        <p:spPr>
          <a:xfrm>
            <a:off x="1714499" y="345050"/>
            <a:ext cx="9405783" cy="17569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hiệu nào cho biết người con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vi-VN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đã chính thức bước vào tuổi dậy thì?</a:t>
            </a:r>
            <a:endParaRPr lang="en-US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A9AB3D32-97F6-4983-81DF-017D63CCADB8}"/>
              </a:ext>
            </a:extLst>
          </p:cNvPr>
          <p:cNvSpPr/>
          <p:nvPr/>
        </p:nvSpPr>
        <p:spPr>
          <a:xfrm>
            <a:off x="1838683" y="2209800"/>
            <a:ext cx="928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800" dirty="0">
                <a:solidFill>
                  <a:schemeClr val="lt1"/>
                </a:solidFill>
                <a:cs typeface="+mn-cs"/>
              </a:rPr>
              <a:t>Cơ quan sinh dục phát triển.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A2FF8763-9486-4F5A-9D9B-CB18105F8F07}"/>
              </a:ext>
            </a:extLst>
          </p:cNvPr>
          <p:cNvSpPr/>
          <p:nvPr/>
        </p:nvSpPr>
        <p:spPr>
          <a:xfrm>
            <a:off x="1838684" y="3181350"/>
            <a:ext cx="928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800" dirty="0">
                <a:solidFill>
                  <a:schemeClr val="lt1"/>
                </a:solidFill>
                <a:cs typeface="+mn-cs"/>
              </a:rPr>
              <a:t>Cơ thể phát triển nhanh cả về chiều cao và cân nặng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.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21C53AC8-9474-465A-A794-771992F1B115}"/>
              </a:ext>
            </a:extLst>
          </p:cNvPr>
          <p:cNvSpPr/>
          <p:nvPr/>
        </p:nvSpPr>
        <p:spPr>
          <a:xfrm>
            <a:off x="1865671" y="4154488"/>
            <a:ext cx="9254612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Vỡ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giọng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A2519D54-0843-469C-A98D-AAD4EF86C5C7}"/>
              </a:ext>
            </a:extLst>
          </p:cNvPr>
          <p:cNvSpPr/>
          <p:nvPr/>
        </p:nvSpPr>
        <p:spPr>
          <a:xfrm>
            <a:off x="1865671" y="5126038"/>
            <a:ext cx="9254612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Có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hiện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tượng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xuất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tinh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1DA3A51-B574-46CB-851F-BDE59A2AF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83" y="4835371"/>
            <a:ext cx="1189703" cy="118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9264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05">
            <a:extLst>
              <a:ext uri="{FF2B5EF4-FFF2-40B4-BE49-F238E27FC236}">
                <a16:creationId xmlns="" xmlns:a16="http://schemas.microsoft.com/office/drawing/2014/main" id="{CBE59FD0-F0F3-4B5E-8C9A-60404E5C3A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648200"/>
            <a:ext cx="114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8F42C9A4-4767-44C7-B617-7E656C57F3D1}"/>
              </a:ext>
            </a:extLst>
          </p:cNvPr>
          <p:cNvSpPr/>
          <p:nvPr/>
        </p:nvSpPr>
        <p:spPr>
          <a:xfrm>
            <a:off x="1622323" y="310075"/>
            <a:ext cx="9724076" cy="17569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A9AB3D32-97F6-4983-81DF-017D63CCADB8}"/>
              </a:ext>
            </a:extLst>
          </p:cNvPr>
          <p:cNvSpPr/>
          <p:nvPr/>
        </p:nvSpPr>
        <p:spPr>
          <a:xfrm>
            <a:off x="1838683" y="2209800"/>
            <a:ext cx="9281600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Ở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lứa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tuổi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này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,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cơ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thể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phát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triển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nhanh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cả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về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chiều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cao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và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cân</a:t>
            </a:r>
            <a:r>
              <a:rPr lang="en-US" alt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altLang="en-US" sz="2800" dirty="0" err="1">
                <a:solidFill>
                  <a:schemeClr val="lt1"/>
                </a:solidFill>
                <a:cs typeface="+mn-cs"/>
              </a:rPr>
              <a:t>nặng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A2FF8763-9486-4F5A-9D9B-CB18105F8F07}"/>
              </a:ext>
            </a:extLst>
          </p:cNvPr>
          <p:cNvSpPr/>
          <p:nvPr/>
        </p:nvSpPr>
        <p:spPr>
          <a:xfrm>
            <a:off x="1809186" y="3295651"/>
            <a:ext cx="9281600" cy="964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Diễn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ra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những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biến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đổi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tình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cảm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,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suy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nghĩ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và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mối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quan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hệ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xã</a:t>
            </a:r>
            <a:r>
              <a:rPr lang="en-US" sz="2800" dirty="0">
                <a:solidFill>
                  <a:schemeClr val="lt1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lt1"/>
                </a:solidFill>
                <a:cs typeface="+mn-cs"/>
              </a:rPr>
              <a:t>hội</a:t>
            </a:r>
            <a:endParaRPr lang="en-US" altLang="en-US" sz="2800" dirty="0">
              <a:solidFill>
                <a:schemeClr val="lt1"/>
              </a:solidFill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21C53AC8-9474-465A-A794-771992F1B115}"/>
              </a:ext>
            </a:extLst>
          </p:cNvPr>
          <p:cNvSpPr/>
          <p:nvPr/>
        </p:nvSpPr>
        <p:spPr>
          <a:xfrm>
            <a:off x="1790084" y="4375050"/>
            <a:ext cx="9254612" cy="1189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Ở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A2519D54-0843-469C-A98D-AAD4EF86C5C7}"/>
              </a:ext>
            </a:extLst>
          </p:cNvPr>
          <p:cNvSpPr/>
          <p:nvPr/>
        </p:nvSpPr>
        <p:spPr>
          <a:xfrm>
            <a:off x="1790084" y="5707577"/>
            <a:ext cx="9254612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Cả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A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và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1DA3A51-B574-46CB-851F-BDE59A2AF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83" y="5493725"/>
            <a:ext cx="1189703" cy="118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7808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702</Words>
  <Application>Microsoft Office PowerPoint</Application>
  <PresentationFormat>Custom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Hường Nguyễn Thị Thu</dc:creator>
  <cp:lastModifiedBy>admin</cp:lastModifiedBy>
  <cp:revision>12</cp:revision>
  <dcterms:created xsi:type="dcterms:W3CDTF">2021-09-19T16:53:41Z</dcterms:created>
  <dcterms:modified xsi:type="dcterms:W3CDTF">2023-09-24T03:28:26Z</dcterms:modified>
</cp:coreProperties>
</file>